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60" r:id="rId8"/>
    <p:sldId id="261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EB"/>
    <a:srgbClr val="00A188"/>
    <a:srgbClr val="D3C9E5"/>
    <a:srgbClr val="A892CB"/>
    <a:srgbClr val="7C5CB2"/>
    <a:srgbClr val="512698"/>
    <a:srgbClr val="616265"/>
    <a:srgbClr val="DF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F94B2-ACC1-4E27-9179-B6CE0FD8DC06}" v="10" dt="2025-08-15T13:53:52.0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39" autoAdjust="0"/>
  </p:normalViewPr>
  <p:slideViewPr>
    <p:cSldViewPr snapToGrid="0">
      <p:cViewPr varScale="1">
        <p:scale>
          <a:sx n="58" d="100"/>
          <a:sy n="58" d="100"/>
        </p:scale>
        <p:origin x="90" y="9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9E37C-DD1A-4073-B30C-386131B90569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676B2-F24C-455B-A0FE-DDE7C0C01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63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C676B2-F24C-455B-A0FE-DDE7C0C01D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95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D5BD3F4-D768-43C8-BBC2-CF998C2D52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3535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F3EE83-9BB9-481D-8395-69C4DB5CDE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374" y="2549668"/>
            <a:ext cx="9144000" cy="563231"/>
          </a:xfrm>
        </p:spPr>
        <p:txBody>
          <a:bodyPr anchor="t" anchorCtr="0">
            <a:spAutoFit/>
          </a:bodyPr>
          <a:lstStyle>
            <a:lvl1pPr algn="l">
              <a:defRPr sz="3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Presentation Heading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283A4-33DB-4552-9007-D12033D1E1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30374" y="4156220"/>
            <a:ext cx="9144000" cy="369332"/>
          </a:xfrm>
        </p:spPr>
        <p:txBody>
          <a:bodyPr>
            <a:sp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Presented by/Sub-heading style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AFDDB99-4A42-4713-B148-1FC5187A093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0275" y="5671367"/>
            <a:ext cx="4057650" cy="286232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Published DD Month YYYY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3076E1-79A4-46B4-8E65-9C656DB742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40" y="543894"/>
            <a:ext cx="1628811" cy="105632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47968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3CCBF63-BE77-47F7-BC2C-2060A83C7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D00B1E-7CC5-4A29-9FDA-CA9B202B5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8D207-F256-473F-8ACD-7992ADD82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864E7-4D70-4211-A41C-CD2456D5D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C231D-00C0-4BA4-8EC1-A2C808CE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8E4A4-9320-483B-B798-ADCC1CC2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01495D-38F5-45F5-8260-AF9650168D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7129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3104CED-FCA3-43E9-B6F2-789E2D8FB3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846B65-0149-4100-B804-D2C789D9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6C89B-BCF7-4515-83E9-A3C71E965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3B3E4-DD4B-4F60-B675-7EE726FC7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A4386-6EBC-49F7-B127-B0EBBFF2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2BCA2-9676-4B81-BB26-14FE0592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6896919-0EAE-4945-AFCE-CD010C6901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37373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C2908A-0CFB-4A42-876D-A00D9532EE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CF6847-70BD-4D90-B4D7-F865C7C9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9E28C-4E16-4B39-B317-EACADEF60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58A1F-8F81-4146-95DA-CEF409E4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B3909-B62E-4B51-9259-87A8A02A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F3E44F-BB29-42BE-9059-C32004F90E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52141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2DCAB3-0E0A-4629-AB94-975F98601F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E0E009-FA67-4DB0-9941-4B016B540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841E8-6B80-423A-957E-5BF423384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BF63B-FEF9-4C03-9300-380CF7AC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3D3F4-F8DF-4316-93E5-D3A857F7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2B163B-D380-420A-B774-484E5F4A06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06402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D1DCB-8595-466D-91F9-A3A35B4C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72557-3AB6-4C0C-B165-4709B366F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28C0B-08E4-4375-BF6C-4AD2EA2122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014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page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6B6993FF-005E-4D25-A3C3-E79278D0D407}"/>
              </a:ext>
            </a:extLst>
          </p:cNvPr>
          <p:cNvSpPr/>
          <p:nvPr/>
        </p:nvSpPr>
        <p:spPr>
          <a:xfrm flipV="1">
            <a:off x="522515" y="2004602"/>
            <a:ext cx="11005453" cy="4240923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 dirty="0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15279F-6C9F-4A37-B0A4-D9C967D104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4154" y="1258064"/>
            <a:ext cx="495300" cy="247650"/>
          </a:xfrm>
          <a:prstGeom prst="rect">
            <a:avLst/>
          </a:prstGeom>
        </p:spPr>
      </p:pic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459DB0EF-E50A-4A80-8617-483FDB8199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425108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BB0CF2-B423-4F3C-A587-D6AAC72112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5" y="362504"/>
            <a:ext cx="1918844" cy="1244417"/>
          </a:xfrm>
          <a:prstGeom prst="rect">
            <a:avLst/>
          </a:prstGeom>
          <a:solidFill>
            <a:srgbClr val="FFFBEB"/>
          </a:solidFill>
        </p:spPr>
      </p:pic>
    </p:spTree>
    <p:extLst>
      <p:ext uri="{BB962C8B-B14F-4D97-AF65-F5344CB8AC3E}">
        <p14:creationId xmlns:p14="http://schemas.microsoft.com/office/powerpoint/2010/main" val="20195615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HSC heading &amp; text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>
            <a:extLst>
              <a:ext uri="{FF2B5EF4-FFF2-40B4-BE49-F238E27FC236}">
                <a16:creationId xmlns:a16="http://schemas.microsoft.com/office/drawing/2014/main" id="{F5309773-F1F7-46DF-B2D1-D3B0BA48C8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957" b="50000"/>
          <a:stretch>
            <a:fillRect/>
          </a:stretch>
        </p:blipFill>
        <p:spPr>
          <a:xfrm>
            <a:off x="0" y="6186162"/>
            <a:ext cx="12191996" cy="67183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68871E-FF3E-4012-859D-0775661ACD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3" y="6366784"/>
            <a:ext cx="5161281" cy="338558"/>
          </a:xfrm>
          <a:prstGeom prst="rect">
            <a:avLst/>
          </a:prstGeom>
          <a:noFill/>
        </p:spPr>
      </p:pic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22432A31-4881-4C3E-94BA-A83C78268331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357905" y="1204840"/>
            <a:ext cx="11446166" cy="4652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R="0" lvl="0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3035BC4-0122-426B-903F-EB53B0734363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357192" y="236857"/>
            <a:ext cx="11447465" cy="9048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600" b="1" i="0" u="none" strike="noStrike" cap="none" spc="0" baseline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0745C10-7CAF-443D-8946-45F86F7BDB4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C1CB30E-51B9-4F8C-BC47-94116E7611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356351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8077943-3D51-438C-8FB7-BEE503748A1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70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break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D1DBAAA7-F4B9-4A4A-81BF-531A8E1BCFED}"/>
              </a:ext>
            </a:extLst>
          </p:cNvPr>
          <p:cNvSpPr/>
          <p:nvPr/>
        </p:nvSpPr>
        <p:spPr>
          <a:xfrm flipV="1">
            <a:off x="593271" y="538836"/>
            <a:ext cx="11005453" cy="5551245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DB72D255-2FF2-4FD6-BF47-836081E54165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38474" y="2869816"/>
            <a:ext cx="8743950" cy="5591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600" b="1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49B5E735-5678-427C-8AFF-16F3D81FCDD9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38474" y="3717520"/>
            <a:ext cx="8743950" cy="5591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CB10D8-1D00-42AA-815B-0ECC5D75D7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3" y="6366784"/>
            <a:ext cx="5161281" cy="338558"/>
          </a:xfrm>
          <a:prstGeom prst="rect">
            <a:avLst/>
          </a:prstGeom>
          <a:noFill/>
        </p:spPr>
      </p:pic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7F49E0A3-A70B-409B-870E-309C59814D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 dirty="0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1B6AEF92-7B8A-43C0-BC19-874A70820D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425108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798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HSC large text 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A032D987-D47B-4682-B42F-2068EC276A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57" b="50000"/>
          <a:stretch>
            <a:fillRect/>
          </a:stretch>
        </p:blipFill>
        <p:spPr>
          <a:xfrm>
            <a:off x="0" y="6186162"/>
            <a:ext cx="12191996" cy="67183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Rectangle: Diagonal Corners Rounded 6">
            <a:extLst>
              <a:ext uri="{FF2B5EF4-FFF2-40B4-BE49-F238E27FC236}">
                <a16:creationId xmlns:a16="http://schemas.microsoft.com/office/drawing/2014/main" id="{A1D7C8C6-18BC-486A-87AC-BCB0A6D899B6}"/>
              </a:ext>
            </a:extLst>
          </p:cNvPr>
          <p:cNvSpPr/>
          <p:nvPr/>
        </p:nvSpPr>
        <p:spPr>
          <a:xfrm flipV="1">
            <a:off x="404905" y="432602"/>
            <a:ext cx="11416146" cy="5421084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8EC960A-7453-4E87-B8A8-C794E60E50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 dirty="0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78007425-7485-421F-8556-1610521BC3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356351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0952F9A-BEAC-4493-AEC0-C7E834A588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8626" y="901414"/>
            <a:ext cx="10405919" cy="563231"/>
          </a:xfrm>
        </p:spPr>
        <p:txBody>
          <a:bodyPr>
            <a:spAutoFit/>
          </a:bodyPr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Large text page</a:t>
            </a:r>
          </a:p>
        </p:txBody>
      </p:sp>
    </p:spTree>
    <p:extLst>
      <p:ext uri="{BB962C8B-B14F-4D97-AF65-F5344CB8AC3E}">
        <p14:creationId xmlns:p14="http://schemas.microsoft.com/office/powerpoint/2010/main" val="4021490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Custom Layout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4C877D1-B81D-4713-B49F-70D1C1F643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5" y="362504"/>
            <a:ext cx="1918844" cy="1244417"/>
          </a:xfrm>
          <a:prstGeom prst="rect">
            <a:avLst/>
          </a:prstGeom>
          <a:solidFill>
            <a:srgbClr val="FFFBEB"/>
          </a:solidFill>
        </p:spPr>
      </p:pic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E28E3FE4-7C0A-4AA6-AFE1-3A10239D3207}"/>
              </a:ext>
            </a:extLst>
          </p:cNvPr>
          <p:cNvSpPr/>
          <p:nvPr/>
        </p:nvSpPr>
        <p:spPr>
          <a:xfrm flipV="1">
            <a:off x="522515" y="2093379"/>
            <a:ext cx="11005453" cy="4240923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9AD86CED-9A73-450C-A71B-47B526E2A868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2503490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84B16E31-4CE8-4D5F-8E29-D7D65EF70AA2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3662309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24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56F0A68-F520-4BB3-B9B5-8E2472B72995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4821128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18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E6E337-E03E-45FD-8D8C-328F4299B3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91513" y="598951"/>
            <a:ext cx="1314306" cy="122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9865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4C83D81-04CB-4893-9BFB-986BF0E265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C0FCC9-C3AF-4E08-A905-07A58A84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6163" cy="844839"/>
          </a:xfrm>
        </p:spPr>
        <p:txBody>
          <a:bodyPr anchor="t" anchorCtr="0">
            <a:normAutofit/>
          </a:bodyPr>
          <a:lstStyle>
            <a:lvl1pPr>
              <a:defRPr lang="en-GB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DBA4-4D5B-4377-BB63-5EFB26E87B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9999" y="1440000"/>
            <a:ext cx="11446163" cy="435133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n-US" sz="21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22860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0800" indent="-228600"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29FC-0AE3-49EE-B903-BD5846EC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D3C58E4-84A1-4EE7-BED2-A7D78CB71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60EB-FBD0-41A4-B8B2-4945FC5C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54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FCC9-C3AF-4E08-A905-07A58A84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6163" cy="844839"/>
          </a:xfrm>
        </p:spPr>
        <p:txBody>
          <a:bodyPr anchor="t" anchorCtr="0">
            <a:normAutofit/>
          </a:bodyPr>
          <a:lstStyle>
            <a:lvl1pPr>
              <a:defRPr lang="en-GB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DBA4-4D5B-4377-BB63-5EFB26E87B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9999" y="1440000"/>
            <a:ext cx="11446163" cy="435133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n-US" sz="21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22860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0800" indent="-228600"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29FC-0AE3-49EE-B903-BD5846EC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60EB-FBD0-41A4-B8B2-4945FC5C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2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56A6B2-45CE-47D3-ADDB-BD31EA1119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3535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93AC6-2F50-4B91-B6DD-840E6B04B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587192"/>
            <a:ext cx="10515600" cy="590931"/>
          </a:xfrm>
        </p:spPr>
        <p:txBody>
          <a:bodyPr anchor="t" anchorCtr="0">
            <a:spAutoFit/>
          </a:bodyPr>
          <a:lstStyle>
            <a:lvl1pPr>
              <a:defRPr sz="3600" b="1"/>
            </a:lvl1pPr>
          </a:lstStyle>
          <a:p>
            <a:r>
              <a:rPr lang="en-US" dirty="0"/>
              <a:t>Section heading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3EC35-1DF4-42E8-843A-F1C2835A221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789940"/>
            <a:ext cx="10515600" cy="369332"/>
          </a:xfrm>
        </p:spPr>
        <p:txBody>
          <a:bodyPr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Sub-heading</a:t>
            </a:r>
          </a:p>
        </p:txBody>
      </p:sp>
    </p:spTree>
    <p:extLst>
      <p:ext uri="{BB962C8B-B14F-4D97-AF65-F5344CB8AC3E}">
        <p14:creationId xmlns:p14="http://schemas.microsoft.com/office/powerpoint/2010/main" val="196778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41E873-0E11-44B1-8E1D-3939D1CB99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10" name="AutoShape 3">
            <a:extLst>
              <a:ext uri="{FF2B5EF4-FFF2-40B4-BE49-F238E27FC236}">
                <a16:creationId xmlns:a16="http://schemas.microsoft.com/office/drawing/2014/main" id="{4FAAD646-2462-41CA-AE4B-76753CEDFF52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507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3EC35-1DF4-42E8-843A-F1C2835A221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8626" y="901414"/>
            <a:ext cx="10405919" cy="563231"/>
          </a:xfrm>
        </p:spPr>
        <p:txBody>
          <a:bodyPr>
            <a:spAutoFit/>
          </a:bodyPr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Large text page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9CF87-BF69-4238-8BAD-CEB980FB9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01D87-EBA9-4116-8E30-46E25652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9C8A0FD4-F699-4BB5-A3C8-3A511F41233C}"/>
              </a:ext>
            </a:extLst>
          </p:cNvPr>
          <p:cNvSpPr/>
          <p:nvPr userDrawn="1"/>
        </p:nvSpPr>
        <p:spPr>
          <a:xfrm flipH="1">
            <a:off x="543561" y="553338"/>
            <a:ext cx="11095443" cy="5390262"/>
          </a:xfrm>
          <a:prstGeom prst="round2DiagRect">
            <a:avLst/>
          </a:prstGeom>
          <a:noFill/>
          <a:ln w="2286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271249-A6E6-4E1D-BF38-9B55039C0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17039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CFA8AA-1F36-4E3C-977C-A7C918EE02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82F404-A628-4163-A67A-017625A1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CC20F-2520-4988-AFE4-EBE97F23EF9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440000"/>
            <a:ext cx="5580000" cy="47114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A3220-04BF-4C22-9F1D-EA71CB2E4D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24072" y="1440000"/>
            <a:ext cx="5580000" cy="47114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C2192-61D5-4EB8-AAF7-C62287CE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3B638-8AEF-4744-AF26-A06733A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CB9B26A-6FAE-4CD8-BB5B-6DDE25F439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1315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3238306-4959-4D7E-824A-5FCB2D3855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56CF47-9317-4BCB-B768-6FAFA244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4072" cy="90443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E0031-2A64-4B9F-9549-581805ECA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514" y="1440000"/>
            <a:ext cx="5580000" cy="82391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C07EE-CCB7-404E-8CA0-28E7EADD435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8514" y="1980000"/>
            <a:ext cx="5580000" cy="39682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4D9511-94F7-4D8A-B308-9F45F8C31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4072" y="1440000"/>
            <a:ext cx="5580000" cy="82391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B37DB-BE92-439C-B307-B67909DBB68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24072" y="1980000"/>
            <a:ext cx="5580000" cy="39682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2FB8E-C592-4C15-8B2B-5B8ADAC8C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C3D43E-BF05-4A08-83EC-42885B455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DEC63E-2A54-43A9-B167-8E8069CE00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7311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5ED54B9-F2A7-4FFF-9D77-5DA942986D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2557C2-113E-4A34-8911-A50E353E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BCE85-97F0-4F9A-BD88-99ECA8B51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4E44F-BFBB-4DDD-863B-D41AF6EB9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4786D0-5809-43D2-B13B-E5FA451081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958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946B4A-3069-4ED3-99CC-607B68B7BC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3A5B5-FA1A-41C9-AE10-1940D02D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FA1E2-41C9-4717-9C40-A6543712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D1185A-5D30-4C4F-8D3F-9422ECD8DF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1851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0B943-7FEE-4EBA-894D-1AFF2D30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4072" cy="5355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BCFDC-5D94-4F0B-82D3-04481417E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9" y="1440000"/>
            <a:ext cx="114440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dirty="0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dirty="0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Bullet sub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55446-D695-44BC-B721-FA7A3D3B3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5000" y="6356350"/>
            <a:ext cx="6380018" cy="365125"/>
          </a:xfrm>
          <a:prstGeom prst="rect">
            <a:avLst/>
          </a:prstGeom>
        </p:spPr>
        <p:txBody>
          <a:bodyPr vert="horz" lIns="91440" tIns="36000" rIns="91440" bIns="3600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0DA2C-4054-4870-AE04-3BEF0E496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44381" y="6356350"/>
            <a:ext cx="759691" cy="365125"/>
          </a:xfrm>
          <a:prstGeom prst="rect">
            <a:avLst/>
          </a:prstGeom>
        </p:spPr>
        <p:txBody>
          <a:bodyPr vert="horz" lIns="91440" tIns="36000" rIns="91440" bIns="3600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4ADC-FBC0-4698-B0EC-1AD4A40603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44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2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1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71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179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nalysisfunction.civilservice.gov.uk/policy-store/data-visualisation-colours-in-charts/" TargetMode="External"/><Relationship Id="rId2" Type="http://schemas.openxmlformats.org/officeDocument/2006/relationships/hyperlink" Target="https://analysisfunction.civilservice.gov.uk/policy-store/data-visualisation-char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otgovanalysis.github.io/sgplot/index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est-practice-and-impact/afcharts/issues" TargetMode="External"/><Relationship Id="rId2" Type="http://schemas.openxmlformats.org/officeDocument/2006/relationships/hyperlink" Target="https://analysisfunction.civilservice.gov.uk/government-statistical-service-and-statistician-group/champion-networks/presentation-champion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best-practice-and-impact.github.io/afcharts/articles/cookbook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vidgohel.github.io/ggiraph/" TargetMode="External"/><Relationship Id="rId2" Type="http://schemas.openxmlformats.org/officeDocument/2006/relationships/hyperlink" Target="https://plotly.com/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70E482-A125-4833-B712-67EC9E72E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afcharts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9E4C3DD-0C15-4059-95FA-4122D45E2B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Olivia Box Power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B69CF3D-3ED7-4E40-8980-547EF27F07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04/09/2025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48D24A-612E-6D0D-05A7-AFD08838D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8240" y="2416446"/>
            <a:ext cx="3008359" cy="347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83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88E6-E61C-2F44-657B-E42DD6BB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did we create </a:t>
            </a:r>
            <a:r>
              <a:rPr lang="en-GB" dirty="0" err="1"/>
              <a:t>afcharts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E39C6-60D8-E1DD-E5A4-ABDB6741E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The government analysis function produces a lot of guidance for </a:t>
            </a:r>
            <a:r>
              <a:rPr lang="en-GB" b="0" dirty="0">
                <a:hlinkClick r:id="rId2"/>
              </a:rPr>
              <a:t>data visualisation</a:t>
            </a:r>
            <a:r>
              <a:rPr lang="en-GB" b="0" dirty="0"/>
              <a:t>, including recommended categorical and sequential </a:t>
            </a:r>
            <a:r>
              <a:rPr lang="en-GB" b="0" dirty="0">
                <a:hlinkClick r:id="rId3"/>
              </a:rPr>
              <a:t>colour palettes</a:t>
            </a:r>
            <a:r>
              <a:rPr lang="en-GB" b="0" dirty="0"/>
              <a:t>.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We wanted an easy way for analysts to apply this guidance when using code to produce charts.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The ggplot2 R package is a popular (and free) choice for producing static data visualisations.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If you don’t have time to write a package yourself, steal someone else’s! An analyst in the Scottish Government produced an R package called </a:t>
            </a:r>
            <a:r>
              <a:rPr lang="en-GB" b="0" dirty="0" err="1">
                <a:hlinkClick r:id="rId4"/>
              </a:rPr>
              <a:t>sgplot</a:t>
            </a:r>
            <a:r>
              <a:rPr lang="en-GB" b="0" dirty="0"/>
              <a:t>, which largely follows the analysis function data visualisation guidance. We then modified this package (with permission!) to create </a:t>
            </a:r>
            <a:r>
              <a:rPr lang="en-GB" b="0" dirty="0" err="1"/>
              <a:t>afcharts</a:t>
            </a:r>
            <a:r>
              <a:rPr lang="en-GB" b="0" dirty="0"/>
              <a:t>, branded for the analysis function. </a:t>
            </a:r>
          </a:p>
        </p:txBody>
      </p:sp>
    </p:spTree>
    <p:extLst>
      <p:ext uri="{BB962C8B-B14F-4D97-AF65-F5344CB8AC3E}">
        <p14:creationId xmlns:p14="http://schemas.microsoft.com/office/powerpoint/2010/main" val="116201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C778-5AEB-2FC7-0DB7-6C801A19C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we work on </a:t>
            </a:r>
            <a:r>
              <a:rPr lang="en-GB" dirty="0" err="1"/>
              <a:t>afcharts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B3EF1-6008-B6C7-B127-36949B94A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/>
              <a:t>afcharts</a:t>
            </a:r>
            <a:r>
              <a:rPr lang="en-GB" b="0" dirty="0"/>
              <a:t> is maintained and developed by the data visualisation tools subgroup of the GSS (Government Statistical Service) </a:t>
            </a:r>
            <a:r>
              <a:rPr lang="en-GB" b="0" dirty="0">
                <a:hlinkClick r:id="rId2"/>
              </a:rPr>
              <a:t>Presentation Champions network</a:t>
            </a:r>
            <a:r>
              <a:rPr lang="en-GB" b="0" dirty="0"/>
              <a:t>. We have members from across different government departments (DHSC, ONS, UKHSA, OFQUAL, Welsh Government, OFSTED…)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Any government analyst is welcome to join the group (although R package development  experience is beneficial).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We encourage users of the package to submit issues, suggestions and queries on </a:t>
            </a:r>
            <a:r>
              <a:rPr lang="en-GB" b="0" dirty="0" err="1">
                <a:hlinkClick r:id="rId3"/>
              </a:rPr>
              <a:t>github</a:t>
            </a:r>
            <a:r>
              <a:rPr lang="en-GB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4218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7981-7FF3-AD55-7191-D1880F4A9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695A7-D243-5D56-4944-04245AE34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21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A5570-1F1D-4F52-14A3-148A91B97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>
                <a:hlinkClick r:id="rId2"/>
              </a:rPr>
              <a:t>afcharts</a:t>
            </a:r>
            <a:r>
              <a:rPr lang="en-GB" dirty="0">
                <a:hlinkClick r:id="rId2"/>
              </a:rPr>
              <a:t> cookbook</a:t>
            </a:r>
            <a:br>
              <a:rPr lang="en-GB" dirty="0"/>
            </a:br>
            <a:endParaRPr lang="en-GB" dirty="0"/>
          </a:p>
        </p:txBody>
      </p:sp>
      <p:pic>
        <p:nvPicPr>
          <p:cNvPr id="5" name="Content Placeholder 4" descr="A screenshot of the afchart website cookbook page">
            <a:extLst>
              <a:ext uri="{FF2B5EF4-FFF2-40B4-BE49-F238E27FC236}">
                <a16:creationId xmlns:a16="http://schemas.microsoft.com/office/drawing/2014/main" id="{7A047E3F-322D-437B-4D49-0E1D3843B3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88117" y="1439863"/>
            <a:ext cx="8990366" cy="4351337"/>
          </a:xfrm>
        </p:spPr>
      </p:pic>
    </p:spTree>
    <p:extLst>
      <p:ext uri="{BB962C8B-B14F-4D97-AF65-F5344CB8AC3E}">
        <p14:creationId xmlns:p14="http://schemas.microsoft.com/office/powerpoint/2010/main" val="424147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8ED5E-3289-DD3C-892F-559B710DA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package 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8C588-EFC6-3F59-5126-907664A9D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Increase the number of colour palettes in the package (Red-Amber-Green, Diverging).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Provide support for interactive charts (using R packages </a:t>
            </a:r>
            <a:r>
              <a:rPr lang="en-GB" b="0" dirty="0" err="1">
                <a:hlinkClick r:id="rId2"/>
              </a:rPr>
              <a:t>plotly</a:t>
            </a:r>
            <a:r>
              <a:rPr lang="en-GB" b="0" dirty="0"/>
              <a:t> or </a:t>
            </a:r>
            <a:r>
              <a:rPr lang="en-GB" b="0" dirty="0" err="1">
                <a:hlinkClick r:id="rId3"/>
              </a:rPr>
              <a:t>ggiraph</a:t>
            </a:r>
            <a:r>
              <a:rPr lang="en-GB" b="0" dirty="0"/>
              <a:t>?)</a:t>
            </a:r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Provide support for producing choropleth maps.</a:t>
            </a:r>
          </a:p>
        </p:txBody>
      </p:sp>
    </p:spTree>
    <p:extLst>
      <p:ext uri="{BB962C8B-B14F-4D97-AF65-F5344CB8AC3E}">
        <p14:creationId xmlns:p14="http://schemas.microsoft.com/office/powerpoint/2010/main" val="2807633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HSC">
      <a:dk1>
        <a:sysClr val="windowText" lastClr="000000"/>
      </a:dk1>
      <a:lt1>
        <a:sysClr val="window" lastClr="FFFFFF"/>
      </a:lt1>
      <a:dk2>
        <a:srgbClr val="616265"/>
      </a:dk2>
      <a:lt2>
        <a:srgbClr val="E0E0E1"/>
      </a:lt2>
      <a:accent1>
        <a:srgbClr val="01A188"/>
      </a:accent1>
      <a:accent2>
        <a:srgbClr val="0063BE"/>
      </a:accent2>
      <a:accent3>
        <a:srgbClr val="E57200"/>
      </a:accent3>
      <a:accent4>
        <a:srgbClr val="512698"/>
      </a:accent4>
      <a:accent5>
        <a:srgbClr val="34B6E4"/>
      </a:accent5>
      <a:accent6>
        <a:srgbClr val="CC092F"/>
      </a:accent6>
      <a:hlink>
        <a:srgbClr val="0063BE"/>
      </a:hlink>
      <a:folHlink>
        <a:srgbClr val="5126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HID-PPT-template.potx" id="{60B0BDE3-5DA8-4B38-96F9-2AE09EC7379B}" vid="{28E90486-4A67-4923-9618-41881C0A3A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CC7C48920D647A5323463DF795879" ma:contentTypeVersion="6" ma:contentTypeDescription="Create a new document." ma:contentTypeScope="" ma:versionID="3d1d5b6b41500e861b5c6e7b90272cc3">
  <xsd:schema xmlns:xsd="http://www.w3.org/2001/XMLSchema" xmlns:xs="http://www.w3.org/2001/XMLSchema" xmlns:p="http://schemas.microsoft.com/office/2006/metadata/properties" xmlns:ns2="a192aff9-2130-472e-84bd-9739eb4c6e3c" xmlns:ns3="ad31f663-8832-4103-8704-5ff42d5894e4" targetNamespace="http://schemas.microsoft.com/office/2006/metadata/properties" ma:root="true" ma:fieldsID="0de971aa985ce9f15c2f52e01acbe8f3" ns2:_="" ns3:_="">
    <xsd:import namespace="a192aff9-2130-472e-84bd-9739eb4c6e3c"/>
    <xsd:import namespace="ad31f663-8832-4103-8704-5ff42d5894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92aff9-2130-472e-84bd-9739eb4c6e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31f663-8832-4103-8704-5ff42d5894e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6A1C6B-6B3D-4FF2-99D4-1AB720C77E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1C5A01-8D1F-460C-913A-E8E8482453C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035957-2EA0-4573-B6CC-6A87CD9F5F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92aff9-2130-472e-84bd-9739eb4c6e3c"/>
    <ds:schemaRef ds:uri="ad31f663-8832-4103-8704-5ff42d5894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OHID-PPT-template</Template>
  <TotalTime>264</TotalTime>
  <Words>253</Words>
  <Application>Microsoft Office PowerPoint</Application>
  <PresentationFormat>Widescreen</PresentationFormat>
  <Paragraphs>26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afcharts</vt:lpstr>
      <vt:lpstr>Why did we create afcharts?</vt:lpstr>
      <vt:lpstr>How do we work on afcharts?</vt:lpstr>
      <vt:lpstr>DEMO</vt:lpstr>
      <vt:lpstr>afcharts cookbook </vt:lpstr>
      <vt:lpstr>Future package developments</vt:lpstr>
    </vt:vector>
  </TitlesOfParts>
  <Company>Department of Health and Social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[Add Subject]</dc:subject>
  <dc:creator>Box Power, Olivia</dc:creator>
  <cp:keywords>[Add keywords]; DHSC; PowerPoint Presentation;</cp:keywords>
  <cp:lastModifiedBy>Box Power, Olivia</cp:lastModifiedBy>
  <cp:revision>2</cp:revision>
  <dcterms:created xsi:type="dcterms:W3CDTF">2025-08-01T09:06:53Z</dcterms:created>
  <dcterms:modified xsi:type="dcterms:W3CDTF">2025-08-20T09:57:14Z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0x010100C6BCC7C48920D647A5323463DF795879</vt:lpwstr>
  </property>
</Properties>
</file>