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5"/>
  </p:notesMasterIdLst>
  <p:handoutMasterIdLst>
    <p:handoutMasterId r:id="rId16"/>
  </p:handoutMasterIdLst>
  <p:sldIdLst>
    <p:sldId id="266" r:id="rId3"/>
    <p:sldId id="537" r:id="rId4"/>
    <p:sldId id="548" r:id="rId5"/>
    <p:sldId id="547" r:id="rId6"/>
    <p:sldId id="538" r:id="rId7"/>
    <p:sldId id="544" r:id="rId8"/>
    <p:sldId id="545" r:id="rId9"/>
    <p:sldId id="543" r:id="rId10"/>
    <p:sldId id="546" r:id="rId11"/>
    <p:sldId id="539" r:id="rId12"/>
    <p:sldId id="542" r:id="rId13"/>
    <p:sldId id="48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3">
          <p15:clr>
            <a:srgbClr val="A4A3A4"/>
          </p15:clr>
        </p15:guide>
        <p15:guide id="2" orient="horz" pos="1504">
          <p15:clr>
            <a:srgbClr val="A4A3A4"/>
          </p15:clr>
        </p15:guide>
        <p15:guide id="3" orient="horz" pos="1186">
          <p15:clr>
            <a:srgbClr val="A4A3A4"/>
          </p15:clr>
        </p15:guide>
        <p15:guide id="4" orient="horz" pos="3135">
          <p15:clr>
            <a:srgbClr val="A4A3A4"/>
          </p15:clr>
        </p15:guide>
        <p15:guide id="5" orient="horz" pos="1361">
          <p15:clr>
            <a:srgbClr val="A4A3A4"/>
          </p15:clr>
        </p15:guide>
        <p15:guide id="6" orient="horz" pos="1138">
          <p15:clr>
            <a:srgbClr val="A4A3A4"/>
          </p15:clr>
        </p15:guide>
        <p15:guide id="7" orient="horz" pos="1745">
          <p15:clr>
            <a:srgbClr val="A4A3A4"/>
          </p15:clr>
        </p15:guide>
        <p15:guide id="8" orient="horz" pos="246">
          <p15:clr>
            <a:srgbClr val="A4A3A4"/>
          </p15:clr>
        </p15:guide>
        <p15:guide id="9" orient="horz" pos="3127">
          <p15:clr>
            <a:srgbClr val="A4A3A4"/>
          </p15:clr>
        </p15:guide>
        <p15:guide id="10" orient="horz" pos="1938">
          <p15:clr>
            <a:srgbClr val="A4A3A4"/>
          </p15:clr>
        </p15:guide>
        <p15:guide id="11" orient="horz" pos="1267">
          <p15:clr>
            <a:srgbClr val="A4A3A4"/>
          </p15:clr>
        </p15:guide>
        <p15:guide id="12" pos="1821">
          <p15:clr>
            <a:srgbClr val="A4A3A4"/>
          </p15:clr>
        </p15:guide>
        <p15:guide id="13" pos="2829">
          <p15:clr>
            <a:srgbClr val="A4A3A4"/>
          </p15:clr>
        </p15:guide>
        <p15:guide id="14" pos="3542">
          <p15:clr>
            <a:srgbClr val="A4A3A4"/>
          </p15:clr>
        </p15:guide>
        <p15:guide id="15" pos="3077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44D00C-E957-D335-A18B-7AB24920BAA6}" name="Abigail Ng" initials="AN" userId="S::Abigail.Ng@HFEA.GOV.UK::cc39807a-ea09-43d0-b377-f221756bd0cc" providerId="AD"/>
  <p188:author id="{D0FCCDC2-D053-A91C-6AFA-1106C3957987}" name="Amanda Evans" initials="AE" userId="S::Amanda.Evans@HFEA.GOV.UK::3411b20a-7ec6-4c6b-af24-9ae88b2a33e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26"/>
    <a:srgbClr val="F7AAA5"/>
    <a:srgbClr val="0066C2"/>
    <a:srgbClr val="C8DA2A"/>
    <a:srgbClr val="F5911E"/>
    <a:srgbClr val="008E90"/>
    <a:srgbClr val="26A9E0"/>
    <a:srgbClr val="80C242"/>
    <a:srgbClr val="F2F5D4"/>
    <a:srgbClr val="E0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84529" autoAdjust="0"/>
  </p:normalViewPr>
  <p:slideViewPr>
    <p:cSldViewPr snapToGrid="0" snapToObjects="1" showGuides="1">
      <p:cViewPr varScale="1">
        <p:scale>
          <a:sx n="94" d="100"/>
          <a:sy n="94" d="100"/>
        </p:scale>
        <p:origin x="2484" y="90"/>
      </p:cViewPr>
      <p:guideLst>
        <p:guide orient="horz" pos="3953"/>
        <p:guide orient="horz" pos="1504"/>
        <p:guide orient="horz" pos="1186"/>
        <p:guide orient="horz" pos="3135"/>
        <p:guide orient="horz" pos="1361"/>
        <p:guide orient="horz" pos="1138"/>
        <p:guide orient="horz" pos="1745"/>
        <p:guide orient="horz" pos="246"/>
        <p:guide orient="horz" pos="3127"/>
        <p:guide orient="horz" pos="1938"/>
        <p:guide orient="horz" pos="1267"/>
        <p:guide pos="1821"/>
        <p:guide pos="2829"/>
        <p:guide pos="3542"/>
        <p:guide pos="30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CA1C-499E-D143-8A8A-8F1E0F68F82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8F0DD-29F0-F64E-808A-08217969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9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C7CB-EDEB-4464-B691-981E8C8F2371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E3AC7-E17C-496B-A308-9972DFCD1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7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E3AC7-E17C-496B-A308-9972DFCD17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33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E3AC7-E17C-496B-A308-9972DFCD17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9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E3AC7-E17C-496B-A308-9972DFCD17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7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E3AC7-E17C-496B-A308-9972DFCD17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94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E3AC7-E17C-496B-A308-9972DFCD17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5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E3AC7-E17C-496B-A308-9972DFCD17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6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E3AC7-E17C-496B-A308-9972DFCD17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0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1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5226925" cy="1564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6000"/>
              </a:lnSpc>
              <a:buNone/>
              <a:defRPr sz="60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 baseline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err="1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  <a:endParaRPr lang="en-US" b="1" i="0" dirty="0">
              <a:solidFill>
                <a:srgbClr val="008E90"/>
              </a:solidFill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58341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26000" y="3726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two images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chart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00050" y="1782763"/>
            <a:ext cx="8344800" cy="403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- No pre-fix"/>
          <p:cNvSpPr>
            <a:spLocks noGrp="1"/>
          </p:cNvSpPr>
          <p:nvPr>
            <p:ph type="body" sz="quarter" idx="16" hasCustomPrompt="1"/>
          </p:nvPr>
        </p:nvSpPr>
        <p:spPr>
          <a:xfrm>
            <a:off x="396000" y="1481867"/>
            <a:ext cx="8857358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32432"/>
            <a:ext cx="8348400" cy="5963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486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1313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Full screen template for video or image</a:t>
            </a:r>
          </a:p>
        </p:txBody>
      </p:sp>
    </p:spTree>
    <p:extLst>
      <p:ext uri="{BB962C8B-B14F-4D97-AF65-F5344CB8AC3E}">
        <p14:creationId xmlns:p14="http://schemas.microsoft.com/office/powerpoint/2010/main" val="5092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1559" y="2866259"/>
            <a:ext cx="4521200" cy="4000500"/>
          </a:xfrm>
          <a:prstGeom prst="rect">
            <a:avLst/>
          </a:prstGeom>
        </p:spPr>
      </p:pic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1173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Long presentation title second line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br>
              <a:rPr lang="en-GB" dirty="0"/>
            </a:br>
            <a:r>
              <a:rPr lang="en-GB" dirty="0"/>
              <a:t>second line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err="1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  <a:endParaRPr lang="en-US" b="1" i="0" dirty="0">
              <a:solidFill>
                <a:srgbClr val="008E90"/>
              </a:solidFill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3017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406243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ce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400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113024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 with ce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Blank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96000" y="1440000"/>
            <a:ext cx="835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61" r:id="rId4"/>
    <p:sldLayoutId id="2147483650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70" r:id="rId13"/>
    <p:sldLayoutId id="214748367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2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liot.Bridges@HFEA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6001" y="1745062"/>
            <a:ext cx="5096224" cy="2193832"/>
          </a:xfrm>
        </p:spPr>
        <p:txBody>
          <a:bodyPr/>
          <a:lstStyle/>
          <a:p>
            <a:r>
              <a:rPr lang="en-GB" sz="4800" dirty="0"/>
              <a:t>Accessibility in Power BI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Elliot Bridges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73845" y="5185103"/>
            <a:ext cx="4841875" cy="941796"/>
          </a:xfrm>
        </p:spPr>
        <p:txBody>
          <a:bodyPr/>
          <a:lstStyle/>
          <a:p>
            <a:r>
              <a:rPr lang="en-US" dirty="0"/>
              <a:t>Senior Data and Insights Analyst</a:t>
            </a:r>
          </a:p>
          <a:p>
            <a:r>
              <a:rPr lang="en-US" dirty="0">
                <a:hlinkClick r:id="rId3"/>
              </a:rPr>
              <a:t>Elliot.Bridges@HFEA.gov.uk</a:t>
            </a:r>
            <a:r>
              <a:rPr lang="en-US" dirty="0"/>
              <a:t> 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9081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0246B-CD69-CB8E-A202-CE8D0AC00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31566" y="3043741"/>
            <a:ext cx="3215154" cy="966441"/>
          </a:xfrm>
        </p:spPr>
        <p:txBody>
          <a:bodyPr/>
          <a:lstStyle/>
          <a:p>
            <a:pPr algn="ctr"/>
            <a:r>
              <a:rPr lang="en-GB" dirty="0"/>
              <a:t>total cycles between 1991 and 2023 were 1,582,630 </a:t>
            </a:r>
            <a:r>
              <a:rPr lang="en-GB" dirty="0" err="1"/>
              <a:t>img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3AB00-B499-860D-1C9C-44140E15F0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Alt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1F528A-F8B7-5ABF-5365-28033C65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96" y="2758573"/>
            <a:ext cx="2877694" cy="153677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8211B99-CF6C-721A-FD1A-5241BDD2280A}"/>
              </a:ext>
            </a:extLst>
          </p:cNvPr>
          <p:cNvSpPr txBox="1">
            <a:spLocks/>
          </p:cNvSpPr>
          <p:nvPr/>
        </p:nvSpPr>
        <p:spPr>
          <a:xfrm>
            <a:off x="396000" y="1246365"/>
            <a:ext cx="8348401" cy="15367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Simple for non-interactive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interactive objects, can set up but requires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graphs / tables, we include navigation instructions in alt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Issue </a:t>
            </a:r>
            <a:r>
              <a:rPr lang="en-GB" dirty="0"/>
              <a:t>– Can’t change start / end of alt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07D37-58D5-056D-4974-28499906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78" y="4529875"/>
            <a:ext cx="2362530" cy="133368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0F62C8-775E-C627-E8E3-065AC9EDAB6A}"/>
              </a:ext>
            </a:extLst>
          </p:cNvPr>
          <p:cNvSpPr txBox="1">
            <a:spLocks/>
          </p:cNvSpPr>
          <p:nvPr/>
        </p:nvSpPr>
        <p:spPr>
          <a:xfrm>
            <a:off x="4831565" y="4713497"/>
            <a:ext cx="3215154" cy="9664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Page navigation dot click here to return to home page </a:t>
            </a:r>
            <a:r>
              <a:rPr lang="en-GB" dirty="0" err="1"/>
              <a:t>img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7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DA15D-5BFB-7954-BE64-F182DD32D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26FBD-EA86-0034-45C9-7CAFD35BC7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0176" y="1430730"/>
            <a:ext cx="8348400" cy="4365270"/>
          </a:xfrm>
        </p:spPr>
        <p:txBody>
          <a:bodyPr/>
          <a:lstStyle/>
          <a:p>
            <a:r>
              <a:rPr lang="en-GB" b="1" dirty="0"/>
              <a:t>Mobile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same version as desktop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Dedicated mobile view requires users to install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Can’t set different view for mobile web browsers in Power 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Page structure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Can’t set up to have a single column on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Can’t edit heading structure / role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contrast view complicated to set 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CEAAB-D47F-3DA2-BFE4-C3F8F26D2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8400" cy="846386"/>
          </a:xfrm>
        </p:spPr>
        <p:txBody>
          <a:bodyPr/>
          <a:lstStyle/>
          <a:p>
            <a:r>
              <a:rPr lang="en-GB" dirty="0"/>
              <a:t>Accessibility functions we were not able to include</a:t>
            </a:r>
          </a:p>
        </p:txBody>
      </p:sp>
    </p:spTree>
    <p:extLst>
      <p:ext uri="{BB962C8B-B14F-4D97-AF65-F5344CB8AC3E}">
        <p14:creationId xmlns:p14="http://schemas.microsoft.com/office/powerpoint/2010/main" val="387702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err="1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  <a:endParaRPr lang="en-US" b="1" i="0" dirty="0">
              <a:solidFill>
                <a:srgbClr val="008E90"/>
              </a:solidFill>
              <a:latin typeface="Futura Std Book"/>
              <a:cs typeface="Futura Std Book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7CF5113-66BA-CB50-307B-ACD598E1C573}"/>
              </a:ext>
            </a:extLst>
          </p:cNvPr>
          <p:cNvSpPr txBox="1">
            <a:spLocks/>
          </p:cNvSpPr>
          <p:nvPr/>
        </p:nvSpPr>
        <p:spPr>
          <a:xfrm>
            <a:off x="296609" y="4623166"/>
            <a:ext cx="4190198" cy="4191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Elliot.Bridges@hfea.gov.uk </a:t>
            </a:r>
          </a:p>
        </p:txBody>
      </p:sp>
      <p:pic>
        <p:nvPicPr>
          <p:cNvPr id="5" name="Content Placeholder 4" descr="A qr code with a blue circle and a blue circle&#10;&#10;Description automatically generated">
            <a:extLst>
              <a:ext uri="{FF2B5EF4-FFF2-40B4-BE49-F238E27FC236}">
                <a16:creationId xmlns:a16="http://schemas.microsoft.com/office/drawing/2014/main" id="{26F26CB4-B48C-DDAE-7A62-364374A3E3F3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l="5793" t="5451" r="5592" b="5333"/>
          <a:stretch/>
        </p:blipFill>
        <p:spPr bwMode="auto">
          <a:xfrm>
            <a:off x="7674471" y="52116"/>
            <a:ext cx="1394234" cy="14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83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96000" y="1430730"/>
            <a:ext cx="4176000" cy="4365270"/>
          </a:xfr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rgbClr val="008E90"/>
              </a:buClr>
              <a:buSzTx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Around 1 in 7 couples may have difficulty conceiving</a:t>
            </a:r>
          </a:p>
          <a:p>
            <a:pPr marR="0" lvl="0" algn="l" defTabSz="457200" rtl="0" eaLnBrk="1" fontAlgn="auto" latinLnBrk="0" hangingPunct="1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rgbClr val="008E90"/>
              </a:buClr>
              <a:buSzTx/>
              <a:tabLst/>
              <a:defRPr/>
            </a:pPr>
            <a:endParaRPr lang="en-GB" sz="2100" dirty="0">
              <a:solidFill>
                <a:srgbClr val="000000"/>
              </a:solidFill>
            </a:endParaRPr>
          </a:p>
          <a:p>
            <a:pPr marR="0" lvl="0" algn="l" defTabSz="457200" rtl="0" eaLnBrk="1" fontAlgn="auto" latinLnBrk="0" hangingPunct="1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rgbClr val="008E90"/>
              </a:buClr>
              <a:buSzTx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Fertilisation and Embryology Act 1990 established regulation of:</a:t>
            </a:r>
          </a:p>
          <a:p>
            <a:pPr marL="342900" indent="-342900">
              <a:lnSpc>
                <a:spcPts val="2520"/>
              </a:lnSpc>
              <a:spcBef>
                <a:spcPts val="500"/>
              </a:spcBef>
              <a:buClr>
                <a:srgbClr val="008E90"/>
              </a:buClr>
              <a:buFont typeface="Lucida Grande"/>
              <a:buChar char="•"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Fertility treatment</a:t>
            </a:r>
          </a:p>
          <a:p>
            <a:pPr marL="342900" marR="0" lvl="0" indent="-342900" algn="l" defTabSz="457200" rtl="0" eaLnBrk="1" fontAlgn="auto" latinLnBrk="0" hangingPunct="1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rgbClr val="008E90"/>
              </a:buClr>
              <a:buSzTx/>
              <a:buFont typeface="Lucida Grande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Embryo research</a:t>
            </a:r>
          </a:p>
          <a:p>
            <a:pPr marR="0" lvl="0" algn="l" defTabSz="457200" rtl="0" eaLnBrk="1" fontAlgn="auto" latinLnBrk="0" hangingPunct="1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rgbClr val="008E90"/>
              </a:buClr>
              <a:buSzTx/>
              <a:tabLst/>
              <a:defRPr/>
            </a:pPr>
            <a:endParaRPr lang="en-GB" sz="2100" dirty="0">
              <a:solidFill>
                <a:srgbClr val="000000"/>
              </a:solidFill>
            </a:endParaRPr>
          </a:p>
          <a:p>
            <a:pPr marR="0" lvl="0" algn="l" defTabSz="457200" rtl="0" eaLnBrk="1" fontAlgn="auto" latinLnBrk="0" hangingPunct="1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rgbClr val="008E90"/>
              </a:buClr>
              <a:buSzTx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Hold data on around:</a:t>
            </a:r>
          </a:p>
          <a:p>
            <a:pPr marL="342900" marR="0" lvl="0" indent="-342900" algn="l" defTabSz="457200" rtl="0" eaLnBrk="1" fontAlgn="auto" latinLnBrk="0" hangingPunct="1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rgbClr val="008E90"/>
              </a:buClr>
              <a:buSzTx/>
              <a:buFont typeface="Lucida Grande"/>
              <a:buChar char="•"/>
              <a:tabLst/>
              <a:defRPr/>
            </a:pPr>
            <a:r>
              <a:rPr lang="en-GB" sz="2100" dirty="0">
                <a:solidFill>
                  <a:srgbClr val="000000"/>
                </a:solidFill>
              </a:rPr>
              <a:t>1,700,000 IVF treatments</a:t>
            </a:r>
          </a:p>
          <a:p>
            <a:pPr marL="342900" marR="0" lvl="0" indent="-342900" algn="l" defTabSz="457200" rtl="0" eaLnBrk="1" fontAlgn="auto" latinLnBrk="0" hangingPunct="1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rgbClr val="008E90"/>
              </a:buClr>
              <a:buSzTx/>
              <a:buFont typeface="Lucida Grande"/>
              <a:buChar char="•"/>
              <a:tabLst/>
              <a:defRPr/>
            </a:pPr>
            <a:r>
              <a:rPr lang="en-GB" sz="2100" dirty="0">
                <a:solidFill>
                  <a:srgbClr val="000000"/>
                </a:solidFill>
              </a:rPr>
              <a:t>280,000 Donor Insemination (DI) treatments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UK fertility sector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67787D-0611-52CB-8105-1BC698AE2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908" y="1430730"/>
            <a:ext cx="3554492" cy="41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40870-0CCC-AA06-61D6-6FF015DA09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6000" y="1430730"/>
            <a:ext cx="8199360" cy="43652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Wanted to develop dashboard to improve data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Limited resources publicly available on Power BI accessibility</a:t>
            </a:r>
          </a:p>
          <a:p>
            <a:endParaRPr lang="en-GB" dirty="0"/>
          </a:p>
          <a:p>
            <a:r>
              <a:rPr lang="en-GB" b="1" dirty="0"/>
              <a:t>Accessibility functions we were able to include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 visual information as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Keyboard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Alt texts </a:t>
            </a:r>
          </a:p>
          <a:p>
            <a:endParaRPr lang="en-GB" dirty="0"/>
          </a:p>
          <a:p>
            <a:r>
              <a:rPr lang="en-GB" b="1" dirty="0"/>
              <a:t>Accessibility functions we were not able to include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Page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Mobile 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5F956-4BC4-6A95-D564-BAD0467D00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Accessibility in Power BI</a:t>
            </a:r>
          </a:p>
        </p:txBody>
      </p:sp>
    </p:spTree>
    <p:extLst>
      <p:ext uri="{BB962C8B-B14F-4D97-AF65-F5344CB8AC3E}">
        <p14:creationId xmlns:p14="http://schemas.microsoft.com/office/powerpoint/2010/main" val="414838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E2F9B-6536-4ED3-4194-F48A01FD63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A6170-8BDC-441A-722E-D8963B36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0" y="1109562"/>
            <a:ext cx="8263480" cy="46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8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6C85-8469-4D80-C075-A03D80E90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Dashboard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8E2B1D-9824-458D-0E16-110775DC4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4" y="1281097"/>
            <a:ext cx="7648631" cy="42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26E5F-FCA6-26D2-F039-C73DF10F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1EEDC-7D99-9B8E-4DDA-7786E9299E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Table 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3DFFE-F7EC-CC95-5158-51AB2F01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4" y="1281097"/>
            <a:ext cx="7648631" cy="4295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AB57BF-102C-7CC8-CAEF-ABFFDDC756FE}"/>
              </a:ext>
            </a:extLst>
          </p:cNvPr>
          <p:cNvSpPr/>
          <p:nvPr/>
        </p:nvSpPr>
        <p:spPr>
          <a:xfrm>
            <a:off x="5602884" y="2248143"/>
            <a:ext cx="675607" cy="407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DB1EB0-445F-B179-BEA5-C834937A6FA8}"/>
              </a:ext>
            </a:extLst>
          </p:cNvPr>
          <p:cNvSpPr/>
          <p:nvPr/>
        </p:nvSpPr>
        <p:spPr>
          <a:xfrm>
            <a:off x="7642327" y="2655837"/>
            <a:ext cx="675607" cy="407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19BCA-3F97-943C-8BBF-47500FE55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16B9A-C183-B6B7-DAEF-8572A4F1D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Table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7792E-64BB-F151-9312-8877D3BB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84" y="1281097"/>
            <a:ext cx="7648631" cy="42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04F6-B473-F097-9652-F36193B6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89531-69C5-ED12-238A-73CC0213AD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5999" y="1331720"/>
            <a:ext cx="8608219" cy="43652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Drag and drop to select tab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hide decorative elements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F2C20-03A2-A542-3C79-3F879CE203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8400" cy="423193"/>
          </a:xfrm>
        </p:spPr>
        <p:txBody>
          <a:bodyPr/>
          <a:lstStyle/>
          <a:p>
            <a:r>
              <a:rPr lang="en-GB" dirty="0"/>
              <a:t>Keyboard navigation setup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6D7FF4-FBD9-F69D-B646-726B71A2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68" y="2184076"/>
            <a:ext cx="7486571" cy="37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8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91389-191B-9495-F613-1EAF7D1D8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2F867-9683-4CA7-00B2-19E2B1B343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8400" cy="423193"/>
          </a:xfrm>
        </p:spPr>
        <p:txBody>
          <a:bodyPr/>
          <a:lstStyle/>
          <a:p>
            <a:r>
              <a:rPr lang="en-GB" dirty="0"/>
              <a:t>Keyboard navigation issues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601657-4D4F-0756-3E7B-760A70C3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6000" y="1780290"/>
            <a:ext cx="4093204" cy="29596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first load page, can’t immediately interact with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Submenu first to see keyboard shortcuts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Instructions relatively complicated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most things, navigation easy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graphs, tables, etc, navigation more complicated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401E34-64EE-0AEF-42B9-3407237F8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97" y="1216970"/>
            <a:ext cx="4400582" cy="40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2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8E90"/>
      </a:dk2>
      <a:lt2>
        <a:srgbClr val="E8E3DB"/>
      </a:lt2>
      <a:accent1>
        <a:srgbClr val="C8DA2A"/>
      </a:accent1>
      <a:accent2>
        <a:srgbClr val="80C242"/>
      </a:accent2>
      <a:accent3>
        <a:srgbClr val="007330"/>
      </a:accent3>
      <a:accent4>
        <a:srgbClr val="24A9E0"/>
      </a:accent4>
      <a:accent5>
        <a:srgbClr val="1466BF"/>
      </a:accent5>
      <a:accent6>
        <a:srgbClr val="F5911E"/>
      </a:accent6>
      <a:hlink>
        <a:srgbClr val="26A9E0"/>
      </a:hlink>
      <a:folHlink>
        <a:srgbClr val="1466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6076</TotalTime>
  <Words>317</Words>
  <Application>Microsoft Office PowerPoint</Application>
  <PresentationFormat>On-screen Show (4:3)</PresentationFormat>
  <Paragraphs>68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Futura Std Book</vt:lpstr>
      <vt:lpstr>Lucida Grande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Red 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Davis</dc:creator>
  <cp:lastModifiedBy>Elliot Bridges</cp:lastModifiedBy>
  <cp:revision>190</cp:revision>
  <cp:lastPrinted>2024-09-19T11:19:48Z</cp:lastPrinted>
  <dcterms:created xsi:type="dcterms:W3CDTF">2015-07-08T10:26:55Z</dcterms:created>
  <dcterms:modified xsi:type="dcterms:W3CDTF">2025-09-08T14:55:54Z</dcterms:modified>
</cp:coreProperties>
</file>